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56" r:id="rId3"/>
    <p:sldId id="260" r:id="rId4"/>
    <p:sldId id="270" r:id="rId5"/>
    <p:sldId id="261" r:id="rId6"/>
    <p:sldId id="271" r:id="rId7"/>
    <p:sldId id="272" r:id="rId8"/>
    <p:sldId id="273" r:id="rId9"/>
    <p:sldId id="274" r:id="rId10"/>
    <p:sldId id="277" r:id="rId11"/>
    <p:sldId id="257" r:id="rId12"/>
    <p:sldId id="258" r:id="rId13"/>
    <p:sldId id="259" r:id="rId14"/>
    <p:sldId id="262" r:id="rId15"/>
    <p:sldId id="269" r:id="rId16"/>
    <p:sldId id="278" r:id="rId17"/>
  </p:sldIdLst>
  <p:sldSz cx="12192000" cy="6858000"/>
  <p:notesSz cx="6954838" cy="93091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676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691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718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2357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734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0394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7547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8908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239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0832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222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400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137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044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936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159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5936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05BDC3-D804-4D5C-B574-5D8498C846B1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D6B13-E964-4EBA-8CBA-D136142D99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5903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24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34" b="39023" l="72318" r="88380"/>
                    </a14:imgEffect>
                  </a14:imgLayer>
                </a14:imgProps>
              </a:ext>
            </a:extLst>
          </a:blip>
          <a:srcRect l="70310" t="12936" r="9612" b="58078"/>
          <a:stretch/>
        </p:blipFill>
        <p:spPr>
          <a:xfrm>
            <a:off x="5407377" y="1810271"/>
            <a:ext cx="5348472" cy="3042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7089" y="2631474"/>
            <a:ext cx="9404723" cy="1400530"/>
          </a:xfrm>
        </p:spPr>
        <p:txBody>
          <a:bodyPr/>
          <a:lstStyle/>
          <a:p>
            <a:r>
              <a:rPr lang="es-PE" dirty="0" smtClean="0">
                <a:latin typeface="Aharoni" panose="02010803020104030203" pitchFamily="2" charset="-79"/>
                <a:cs typeface="Aharoni" panose="02010803020104030203" pitchFamily="2" charset="-79"/>
              </a:rPr>
              <a:t>LAS 5 FUERZAS </a:t>
            </a:r>
            <a:br>
              <a:rPr lang="es-PE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PE" dirty="0" smtClean="0">
                <a:latin typeface="Aharoni" panose="02010803020104030203" pitchFamily="2" charset="-79"/>
                <a:cs typeface="Aharoni" panose="02010803020104030203" pitchFamily="2" charset="-79"/>
              </a:rPr>
              <a:t>DE PORTER :</a:t>
            </a:r>
            <a:endParaRPr lang="es-P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97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314E67-1EC5-4D88-97D2-F6D866A3A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3" y="572071"/>
            <a:ext cx="10515600" cy="1325563"/>
          </a:xfrm>
        </p:spPr>
        <p:txBody>
          <a:bodyPr>
            <a:normAutofit/>
          </a:bodyPr>
          <a:lstStyle/>
          <a:p>
            <a:r>
              <a:rPr lang="es-PE" sz="2800" b="1" dirty="0">
                <a:latin typeface="Bradley Hand ITC" panose="03070402050302030203" pitchFamily="66" charset="0"/>
                <a:cs typeface="Aharoni" panose="02010803020104030203" pitchFamily="2" charset="-79"/>
              </a:rPr>
              <a:t>Poder de negociación de los clientes :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xmlns="" id="{6DFF89E8-E8ED-4B31-A884-053018A82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6045" y="1008526"/>
            <a:ext cx="5066288" cy="22646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PE" sz="1200" b="1" dirty="0">
                <a:latin typeface="Bookman Old Style" panose="02050604050505020204" pitchFamily="18" charset="0"/>
              </a:rPr>
              <a:t>Adquisición por el cliente:</a:t>
            </a:r>
            <a:br>
              <a:rPr lang="es-PE" sz="1200" b="1" dirty="0">
                <a:latin typeface="Bookman Old Style" panose="02050604050505020204" pitchFamily="18" charset="0"/>
              </a:rPr>
            </a:br>
            <a:r>
              <a:rPr lang="es-PE" sz="1200" b="1" dirty="0">
                <a:latin typeface="Bookman Old Style" panose="02050604050505020204" pitchFamily="18" charset="0"/>
              </a:rPr>
              <a:t>Producto y servicio:</a:t>
            </a:r>
          </a:p>
          <a:p>
            <a:pPr algn="just"/>
            <a:r>
              <a:rPr lang="es-PE" sz="1200" dirty="0">
                <a:latin typeface="Bookman Old Style" panose="02050604050505020204" pitchFamily="18" charset="0"/>
              </a:rPr>
              <a:t>Es factible el poder llegar al cliente con nuestros productos innovadores , fuera de lo tradicional con la personalización, innovación, calidad y rapidez que ofrece nuestro negocio. </a:t>
            </a:r>
          </a:p>
          <a:p>
            <a:r>
              <a:rPr lang="es-PE" sz="1200" dirty="0">
                <a:latin typeface="Bookman Old Style" panose="02050604050505020204" pitchFamily="18" charset="0"/>
              </a:rPr>
              <a:t>Diferentes variedades de consumo:</a:t>
            </a:r>
          </a:p>
          <a:p>
            <a:pPr marL="0" indent="0" algn="just">
              <a:buNone/>
            </a:pPr>
            <a:r>
              <a:rPr lang="es-PE" sz="1200" dirty="0">
                <a:latin typeface="Bookman Old Style" panose="02050604050505020204" pitchFamily="18" charset="0"/>
              </a:rPr>
              <a:t>Tenemos diferentes competencias que siendo indirectos o directos , no podemos tener una negociación directa con el cliente , al ser aperitivos al paso, y en la zona demanda mucha competencia sustituta.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xmlns="" id="{72D05CA2-EAAD-4ADA-B474-45B57675B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9707" y="3783390"/>
            <a:ext cx="4674520" cy="2638192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buNone/>
            </a:pPr>
            <a:r>
              <a:rPr lang="es-PE" sz="2900" b="1" dirty="0" smtClean="0">
                <a:latin typeface="Bookman Old Style" panose="02050604050505020204" pitchFamily="18" charset="0"/>
              </a:rPr>
              <a:t>Disfruta </a:t>
            </a:r>
            <a:r>
              <a:rPr lang="es-PE" sz="2900" b="1" dirty="0">
                <a:latin typeface="Bookman Old Style" panose="020506040505050202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s-PE" sz="2900" dirty="0">
                <a:latin typeface="Bookman Old Style" panose="02050604050505020204" pitchFamily="18" charset="0"/>
              </a:rPr>
              <a:t>La empresa disfruta es nuestra competencia, ya que se dedica a la venta de jugos , lo cual es una empresa que cuanta con 25 tiendas en diferentes lugares del Perú con franquicias .</a:t>
            </a:r>
          </a:p>
          <a:p>
            <a:pPr marL="0" indent="0" algn="just">
              <a:buNone/>
            </a:pPr>
            <a:r>
              <a:rPr lang="es-PE" sz="2900" dirty="0">
                <a:latin typeface="Bookman Old Style" panose="02050604050505020204" pitchFamily="18" charset="0"/>
              </a:rPr>
              <a:t>Ya que esta empresa maneja insumos naturales , y como resultado podía implementar nuestra idea de negocio </a:t>
            </a:r>
            <a:r>
              <a:rPr lang="es-PE" sz="2900" dirty="0" smtClean="0">
                <a:latin typeface="Bookman Old Style" panose="02050604050505020204" pitchFamily="18" charset="0"/>
              </a:rPr>
              <a:t>fácilmente.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AE971538-3647-4BB7-A3BD-A248A883F8B7}"/>
              </a:ext>
            </a:extLst>
          </p:cNvPr>
          <p:cNvSpPr txBox="1">
            <a:spLocks/>
          </p:cNvSpPr>
          <p:nvPr/>
        </p:nvSpPr>
        <p:spPr>
          <a:xfrm>
            <a:off x="6439707" y="2890270"/>
            <a:ext cx="539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b="1" dirty="0">
                <a:latin typeface="Bradley Hand ITC" panose="03070402050302030203" pitchFamily="66" charset="0"/>
              </a:rPr>
              <a:t>Rivalidad entre las empresas:</a:t>
            </a:r>
          </a:p>
        </p:txBody>
      </p:sp>
      <p:pic>
        <p:nvPicPr>
          <p:cNvPr id="13" name="Imagen 12" descr="Imagen que contiene plato, tabla, comida, alimentos&#10;&#10;Descripción generada automáticamente">
            <a:extLst>
              <a:ext uri="{FF2B5EF4-FFF2-40B4-BE49-F238E27FC236}">
                <a16:creationId xmlns:a16="http://schemas.microsoft.com/office/drawing/2014/main" xmlns="" id="{D22D982A-A765-46AC-9631-03E9ACF02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62" y="542306"/>
            <a:ext cx="4736865" cy="257830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88B22086-A386-46AB-84B4-317CA029D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2" t="10583" r="13985" b="14039"/>
          <a:stretch/>
        </p:blipFill>
        <p:spPr>
          <a:xfrm>
            <a:off x="322654" y="3474183"/>
            <a:ext cx="5036432" cy="320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B165F8AD-32DD-4902-9C23-1CB0532EE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775" y="1037522"/>
            <a:ext cx="6512573" cy="823912"/>
          </a:xfrm>
        </p:spPr>
        <p:txBody>
          <a:bodyPr>
            <a:normAutofit fontScale="92500"/>
          </a:bodyPr>
          <a:lstStyle/>
          <a:p>
            <a:r>
              <a:rPr lang="es-PE" sz="3200" b="1" dirty="0">
                <a:latin typeface="Bradley Hand ITC" panose="03070402050302030203" pitchFamily="66" charset="0"/>
              </a:rPr>
              <a:t>Poder de negociación de los proveedores </a:t>
            </a:r>
          </a:p>
          <a:p>
            <a:endParaRPr lang="es-PE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06FEAF4-2FE5-49D2-ACC1-58C8F5624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24527"/>
            <a:ext cx="5157787" cy="3684588"/>
          </a:xfrm>
        </p:spPr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xmlns="" id="{548BFA12-8BE3-4FC9-A403-AA7463AE4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796" y="1549181"/>
            <a:ext cx="5623262" cy="441712"/>
          </a:xfrm>
        </p:spPr>
        <p:txBody>
          <a:bodyPr/>
          <a:lstStyle/>
          <a:p>
            <a:r>
              <a:rPr lang="es-PE" sz="3200" b="1" dirty="0" smtClean="0">
                <a:latin typeface="Bradley Hand ITC" panose="03070402050302030203" pitchFamily="66" charset="0"/>
              </a:rPr>
              <a:t>Amenazas de nuevos entrantes</a:t>
            </a:r>
            <a:endParaRPr lang="es-PE" sz="3200" b="1" dirty="0">
              <a:latin typeface="Bradley Hand ITC" panose="03070402050302030203" pitchFamily="66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F92A61C-60ED-4E26-AB9E-B7E08521D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934" y="1516081"/>
            <a:ext cx="5183188" cy="764256"/>
          </a:xfrm>
        </p:spPr>
        <p:txBody>
          <a:bodyPr>
            <a:normAutofit fontScale="92500" lnSpcReduction="10000"/>
          </a:bodyPr>
          <a:lstStyle/>
          <a:p>
            <a:r>
              <a:rPr lang="es-PE" sz="2000" dirty="0">
                <a:latin typeface="Bookman Old Style" panose="02050604050505020204" pitchFamily="18" charset="0"/>
              </a:rPr>
              <a:t>Proveedor único:</a:t>
            </a:r>
          </a:p>
          <a:p>
            <a:r>
              <a:rPr lang="es-PE" sz="2000" dirty="0">
                <a:latin typeface="Bookman Old Style" panose="02050604050505020204" pitchFamily="18" charset="0"/>
              </a:rPr>
              <a:t>Proveedor Variado: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xmlns="" id="{25E5A5C6-D757-4A3F-99A1-F8E132D732E5}"/>
              </a:ext>
            </a:extLst>
          </p:cNvPr>
          <p:cNvSpPr txBox="1">
            <a:spLocks/>
          </p:cNvSpPr>
          <p:nvPr/>
        </p:nvSpPr>
        <p:spPr>
          <a:xfrm>
            <a:off x="6345796" y="248025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PE" dirty="0"/>
          </a:p>
          <a:p>
            <a:endParaRPr lang="es-PE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B335C39D-3BF1-402E-B55F-D5A4B09B2A61}"/>
              </a:ext>
            </a:extLst>
          </p:cNvPr>
          <p:cNvSpPr/>
          <p:nvPr/>
        </p:nvSpPr>
        <p:spPr>
          <a:xfrm>
            <a:off x="6771938" y="2280337"/>
            <a:ext cx="51577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Amenazas de nuevos </a:t>
            </a:r>
            <a:r>
              <a:rPr lang="es-PE" dirty="0" smtClean="0"/>
              <a:t>entrantes:</a:t>
            </a:r>
          </a:p>
          <a:p>
            <a:r>
              <a:rPr lang="es-PE" dirty="0" smtClean="0"/>
              <a:t>- </a:t>
            </a:r>
            <a:r>
              <a:rPr lang="es-PE" dirty="0" err="1" smtClean="0"/>
              <a:t>Food</a:t>
            </a:r>
            <a:r>
              <a:rPr lang="es-PE" dirty="0" smtClean="0"/>
              <a:t> </a:t>
            </a:r>
            <a:r>
              <a:rPr lang="es-PE" dirty="0" err="1" smtClean="0"/>
              <a:t>Truck</a:t>
            </a:r>
            <a:r>
              <a:rPr lang="es-PE" dirty="0" smtClean="0"/>
              <a:t> ( venta de comida saludable)</a:t>
            </a:r>
            <a:endParaRPr lang="es-PE" dirty="0" smtClean="0"/>
          </a:p>
          <a:p>
            <a:r>
              <a:rPr lang="es-PE" dirty="0" smtClean="0"/>
              <a:t>  </a:t>
            </a:r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                                                                          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3C769F33-58ED-4C32-BABD-DA58E74B9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6" t="9442" r="10528" b="10967"/>
          <a:stretch/>
        </p:blipFill>
        <p:spPr>
          <a:xfrm>
            <a:off x="721293" y="2513125"/>
            <a:ext cx="5624503" cy="369599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F4C84D61-8502-43CF-BEF8-1706479A5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9" r="17606" b="9442"/>
          <a:stretch/>
        </p:blipFill>
        <p:spPr>
          <a:xfrm>
            <a:off x="638387" y="2646562"/>
            <a:ext cx="5624503" cy="3695990"/>
          </a:xfrm>
          <a:prstGeom prst="rect">
            <a:avLst/>
          </a:prstGeom>
        </p:spPr>
      </p:pic>
      <p:pic>
        <p:nvPicPr>
          <p:cNvPr id="1028" name="Picture 4" descr="Resultado de imagen para mercado mayorista de frutas lima">
            <a:extLst>
              <a:ext uri="{FF2B5EF4-FFF2-40B4-BE49-F238E27FC236}">
                <a16:creationId xmlns:a16="http://schemas.microsoft.com/office/drawing/2014/main" xmlns="" id="{77C48753-BFC9-4256-9352-E3838C3B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4" y="2603324"/>
            <a:ext cx="5748862" cy="371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xmlns="" id="{788E8FB5-8128-4159-A4E7-5FD9138342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37" t="11972" r="13908" b="12991"/>
          <a:stretch/>
        </p:blipFill>
        <p:spPr>
          <a:xfrm>
            <a:off x="589460" y="2562064"/>
            <a:ext cx="5756336" cy="372899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/>
          <a:srcRect l="60043" t="14438" r="7280" b="52801"/>
          <a:stretch/>
        </p:blipFill>
        <p:spPr>
          <a:xfrm>
            <a:off x="6750348" y="3154240"/>
            <a:ext cx="5104632" cy="318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7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D0BD981-4627-4730-A37B-EEC65BF0E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273" y="304800"/>
            <a:ext cx="7533794" cy="823912"/>
          </a:xfrm>
        </p:spPr>
        <p:txBody>
          <a:bodyPr>
            <a:noAutofit/>
          </a:bodyPr>
          <a:lstStyle/>
          <a:p>
            <a:r>
              <a:rPr lang="es-PE" sz="3600" dirty="0">
                <a:latin typeface="Bradley Hand ITC" panose="03070402050302030203" pitchFamily="66" charset="0"/>
              </a:rPr>
              <a:t>Amenazas de productos sustitutos: 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642314" y="1178224"/>
            <a:ext cx="2995660" cy="56393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bg1"/>
                </a:solidFill>
              </a:rPr>
              <a:t>POTENCIALES</a:t>
            </a:r>
            <a:endParaRPr lang="es-PE" dirty="0"/>
          </a:p>
        </p:txBody>
      </p:sp>
      <p:sp>
        <p:nvSpPr>
          <p:cNvPr id="8" name="Rectángulo redondeado 7"/>
          <p:cNvSpPr/>
          <p:nvPr/>
        </p:nvSpPr>
        <p:spPr>
          <a:xfrm>
            <a:off x="8839200" y="3037225"/>
            <a:ext cx="2763085" cy="56393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bg1"/>
                </a:solidFill>
              </a:rPr>
              <a:t>INDIRECTOS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61402" t="18112" r="3782" b="45898"/>
          <a:stretch/>
        </p:blipFill>
        <p:spPr>
          <a:xfrm>
            <a:off x="470029" y="1957721"/>
            <a:ext cx="3571393" cy="3754457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4977246" y="1957721"/>
            <a:ext cx="3060442" cy="56393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bg1"/>
                </a:solidFill>
              </a:rPr>
              <a:t>SUSTITUTO</a:t>
            </a:r>
            <a:endParaRPr lang="es-PE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65006" t="14797" r="7069" b="41052"/>
          <a:stretch/>
        </p:blipFill>
        <p:spPr>
          <a:xfrm>
            <a:off x="8353776" y="3834949"/>
            <a:ext cx="3589866" cy="244968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60036" t="15829" r="2498" b="36214"/>
          <a:stretch/>
        </p:blipFill>
        <p:spPr>
          <a:xfrm>
            <a:off x="8353776" y="3834949"/>
            <a:ext cx="3733931" cy="268843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l="61655" t="16657" r="6413" b="46599"/>
          <a:stretch/>
        </p:blipFill>
        <p:spPr>
          <a:xfrm>
            <a:off x="4628446" y="2770520"/>
            <a:ext cx="3409242" cy="360442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6"/>
          <a:srcRect l="59600" t="14879" r="3243" b="47881"/>
          <a:stretch/>
        </p:blipFill>
        <p:spPr>
          <a:xfrm>
            <a:off x="4553721" y="2770520"/>
            <a:ext cx="3483967" cy="373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5528" y="2619952"/>
            <a:ext cx="10515600" cy="1325563"/>
          </a:xfrm>
        </p:spPr>
        <p:txBody>
          <a:bodyPr/>
          <a:lstStyle/>
          <a:p>
            <a:r>
              <a:rPr lang="es-PE" dirty="0" smtClean="0">
                <a:latin typeface="Aharoni" panose="02010803020104030203" pitchFamily="2" charset="-79"/>
                <a:cs typeface="Aharoni" panose="02010803020104030203" pitchFamily="2" charset="-79"/>
              </a:rPr>
              <a:t>CADENA DE VALOR </a:t>
            </a:r>
            <a:endParaRPr lang="es-P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0802" t="16074" r="2886" b="46488"/>
          <a:stretch/>
        </p:blipFill>
        <p:spPr>
          <a:xfrm>
            <a:off x="5995554" y="1278081"/>
            <a:ext cx="5278582" cy="4208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670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273" t="17021" r="10103" b="6267"/>
          <a:stretch/>
        </p:blipFill>
        <p:spPr>
          <a:xfrm>
            <a:off x="490413" y="1059679"/>
            <a:ext cx="11383425" cy="5505561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289558" y="376208"/>
            <a:ext cx="11714019" cy="6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b="1" u="sng" dirty="0" smtClean="0"/>
              <a:t>CADENA DE VALOR</a:t>
            </a:r>
            <a:endParaRPr lang="es-PE" b="1" u="sng" dirty="0"/>
          </a:p>
        </p:txBody>
      </p:sp>
    </p:spTree>
    <p:extLst>
      <p:ext uri="{BB962C8B-B14F-4D97-AF65-F5344CB8AC3E}">
        <p14:creationId xmlns:p14="http://schemas.microsoft.com/office/powerpoint/2010/main" val="41594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499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B3580F5-3DEA-4ACE-8B32-A08B8B54F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19" y="958670"/>
            <a:ext cx="7543800" cy="485667"/>
          </a:xfrm>
        </p:spPr>
        <p:txBody>
          <a:bodyPr>
            <a:normAutofit fontScale="90000"/>
          </a:bodyPr>
          <a:lstStyle/>
          <a:p>
            <a:r>
              <a:rPr lang="es-PE" sz="5600" dirty="0"/>
              <a:t> IDEA DE NEGOCIO </a:t>
            </a:r>
            <a:r>
              <a:rPr lang="es-PE" dirty="0"/>
              <a:t>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6EED1CB-E453-4567-9EAD-C3B42B499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356" y="1901534"/>
            <a:ext cx="5618922" cy="448601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Nuestra idea de Negocio , nace en base a la escases de venta de productos saludables, por ende se dio la creación de nuestro “ ”, donde ofrecemos productos saludables , como nuestro producto estrella , la ensalada de fruta , y otros  complementos como jugos entre otros aperitivos .</a:t>
            </a:r>
          </a:p>
          <a:p>
            <a:pPr algn="just"/>
            <a:r>
              <a:rPr lang="es-PE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Este negocio esta basado en ser solo para venta al paso y delivery , ya que estos aperitivos son de consumo rápido, dejando la necesidad de encontrar lugares cómodos para tomarse su tiempo. </a:t>
            </a:r>
          </a:p>
          <a:p>
            <a:pPr algn="just"/>
            <a:r>
              <a:rPr lang="es-PE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Brindándole, personalización, rapidez y calidad. </a:t>
            </a:r>
          </a:p>
          <a:p>
            <a:pPr algn="just"/>
            <a:r>
              <a:rPr lang="es-PE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Presentación: Ensaladas de frutas especial en </a:t>
            </a:r>
            <a:r>
              <a:rPr lang="es-PE" sz="18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un</a:t>
            </a:r>
            <a:r>
              <a:rPr lang="es-PE" sz="18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es-PE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envase en forma de cono, de material eco amigables.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81" y="1733146"/>
            <a:ext cx="4700285" cy="42498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7963" t="15466" r="8037" b="31325"/>
          <a:stretch/>
        </p:blipFill>
        <p:spPr>
          <a:xfrm>
            <a:off x="6615412" y="1444337"/>
            <a:ext cx="4773022" cy="47815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49787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78" b="52667" l="69563" r="90938">
                        <a14:foregroundMark x1="72063" y1="48444" x2="71563" y2="37778"/>
                        <a14:foregroundMark x1="72625" y1="35444" x2="71938" y2="26333"/>
                        <a14:foregroundMark x1="71375" y1="26111" x2="73688" y2="25778"/>
                        <a14:foregroundMark x1="72000" y1="25444" x2="73688" y2="24778"/>
                        <a14:foregroundMark x1="75813" y1="25667" x2="76500" y2="30778"/>
                        <a14:foregroundMark x1="74000" y1="32000" x2="78125" y2="25444"/>
                        <a14:foregroundMark x1="75750" y1="47111" x2="72438" y2="35667"/>
                        <a14:foregroundMark x1="70938" y1="32333" x2="70875" y2="35222"/>
                        <a14:foregroundMark x1="73000" y1="28333" x2="78250" y2="32889"/>
                        <a14:foregroundMark x1="73688" y1="34556" x2="74750" y2="34222"/>
                        <a14:foregroundMark x1="74750" y1="34222" x2="76875" y2="33667"/>
                        <a14:foregroundMark x1="77188" y1="30333" x2="79000" y2="23889"/>
                        <a14:foregroundMark x1="78500" y1="28667" x2="80313" y2="28667"/>
                        <a14:foregroundMark x1="79563" y1="28333" x2="81063" y2="28111"/>
                        <a14:foregroundMark x1="79000" y1="25444" x2="79625" y2="24222"/>
                        <a14:foregroundMark x1="74500" y1="26111" x2="76063" y2="23778"/>
                        <a14:foregroundMark x1="76750" y1="25667" x2="76250" y2="24333"/>
                        <a14:foregroundMark x1="71125" y1="47889" x2="72625" y2="48889"/>
                        <a14:foregroundMark x1="74875" y1="48667" x2="76563" y2="48778"/>
                        <a14:foregroundMark x1="79250" y1="23778" x2="79438" y2="24000"/>
                      </a14:backgroundRemoval>
                    </a14:imgEffect>
                  </a14:imgLayer>
                </a14:imgProps>
              </a:ext>
            </a:extLst>
          </a:blip>
          <a:srcRect l="68061" t="15694" r="7496" b="43140"/>
          <a:stretch/>
        </p:blipFill>
        <p:spPr>
          <a:xfrm>
            <a:off x="-451466" y="-580758"/>
            <a:ext cx="11725166" cy="6358855"/>
          </a:xfrm>
          <a:prstGeom prst="rect">
            <a:avLst/>
          </a:prstGeom>
          <a:effectLst>
            <a:outerShdw blurRad="1092200" dist="50800" dir="5400000" sx="50000" sy="50000" algn="ctr" rotWithShape="0">
              <a:srgbClr val="000000">
                <a:alpha val="35000"/>
              </a:srgbClr>
            </a:outerShdw>
            <a:reflection blurRad="190500" stA="0" endPos="0" dist="50800" dir="5400000" sy="-100000" algn="bl" rotWithShape="0"/>
          </a:effectLst>
        </p:spPr>
      </p:pic>
      <p:sp>
        <p:nvSpPr>
          <p:cNvPr id="2" name="CuadroTexto 1"/>
          <p:cNvSpPr txBox="1"/>
          <p:nvPr/>
        </p:nvSpPr>
        <p:spPr>
          <a:xfrm>
            <a:off x="489003" y="3881122"/>
            <a:ext cx="5215626" cy="239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2800" b="1" dirty="0">
                <a:solidFill>
                  <a:schemeClr val="accent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Ser la primera opción de consumo en la zona, llegando con nuestros productos a nuevos mercados. </a:t>
            </a:r>
            <a:endParaRPr lang="es-PE" sz="2800" b="1" dirty="0">
              <a:solidFill>
                <a:schemeClr val="accent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098513" y="3994011"/>
            <a:ext cx="5427443" cy="206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2400" b="1" dirty="0" smtClean="0">
                <a:solidFill>
                  <a:schemeClr val="tx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Ofrecer </a:t>
            </a:r>
            <a:r>
              <a:rPr lang="es-ES" sz="2400" b="1" dirty="0">
                <a:solidFill>
                  <a:schemeClr val="tx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 todos nuestros clientes alimentos cuidadosamente seleccionados para fomentar hábitos saludables de alimentación. </a:t>
            </a:r>
            <a:endParaRPr lang="es-PE" sz="2400" b="1" dirty="0">
              <a:solidFill>
                <a:schemeClr val="tx2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4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5691" y="2723861"/>
            <a:ext cx="10515600" cy="1325563"/>
          </a:xfrm>
        </p:spPr>
        <p:txBody>
          <a:bodyPr/>
          <a:lstStyle/>
          <a:p>
            <a:r>
              <a:rPr lang="es-PE" dirty="0" smtClean="0"/>
              <a:t>MACROENTORNO :</a:t>
            </a:r>
            <a:br>
              <a:rPr lang="es-PE" dirty="0" smtClean="0"/>
            </a:br>
            <a:r>
              <a:rPr lang="es-PE" dirty="0" smtClean="0"/>
              <a:t>P. E. S. T. E . L 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670" t="19828" r="13761" b="13387"/>
          <a:stretch/>
        </p:blipFill>
        <p:spPr>
          <a:xfrm>
            <a:off x="6119860" y="2074848"/>
            <a:ext cx="5424055" cy="28471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35739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-955964" y="333875"/>
            <a:ext cx="11714019" cy="6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b="1" u="sng" dirty="0" smtClean="0"/>
              <a:t>MACROENTORNO</a:t>
            </a:r>
            <a:endParaRPr lang="es-PE" b="1" u="sng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</a14:imgLayer>
                </a14:imgProps>
              </a:ext>
            </a:extLst>
          </a:blip>
          <a:srcRect l="64326" t="21667" r="3795" b="35227"/>
          <a:stretch/>
        </p:blipFill>
        <p:spPr>
          <a:xfrm>
            <a:off x="6965245" y="1356914"/>
            <a:ext cx="4278488" cy="4814476"/>
          </a:xfrm>
          <a:prstGeom prst="rect">
            <a:avLst/>
          </a:prstGeom>
          <a:noFill/>
          <a:effectLst>
            <a:outerShdw dist="50800" dir="5400000" algn="ctr" rotWithShape="0">
              <a:schemeClr val="tx1">
                <a:alpha val="0"/>
              </a:scheme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398928" y="1356914"/>
            <a:ext cx="597929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 u="sng" dirty="0" smtClean="0">
                <a:latin typeface="Bradley Hand ITC" panose="03070402050302030203" pitchFamily="66" charset="0"/>
              </a:rPr>
              <a:t>Análisis Político:</a:t>
            </a:r>
          </a:p>
          <a:p>
            <a:pPr marL="265113" algn="just">
              <a:tabLst>
                <a:tab pos="11212513" algn="l"/>
              </a:tabLst>
            </a:pPr>
            <a:r>
              <a:rPr lang="es-PE" dirty="0" smtClean="0">
                <a:latin typeface="Bookman Old Style" panose="02050604050505020204" pitchFamily="18" charset="0"/>
              </a:rPr>
              <a:t>La crisis política que esta abarcando actualmente en el Perú, hace que la población entre en incertidumbre y esto afecta negativamente al comportamiento de la inversión privada, al consumo privado, la productividad de la gente y la disminución de los niveles de ventas en los negocios; ya que el Presidente Vizcarra mediante Decreto Supremo N°165-2019-PCM, disolvió constitucionalmente el Congreso de la República. Ésta decisión esta amparada por el artículo 134 de la Constitución política del Perú; por el cual, se ha convocado para el 26 de enero de 2020 las elecciones congresales.</a:t>
            </a:r>
          </a:p>
          <a:p>
            <a:pPr marL="265113" algn="just">
              <a:tabLst>
                <a:tab pos="11212513" algn="l"/>
              </a:tabLst>
            </a:pPr>
            <a:r>
              <a:rPr lang="es-PE" dirty="0" smtClean="0">
                <a:latin typeface="Bookman Old Style" panose="02050604050505020204" pitchFamily="18" charset="0"/>
              </a:rPr>
              <a:t>Ante ésta coyuntura, algunos negocios se podrían ver afectados. </a:t>
            </a:r>
          </a:p>
          <a:p>
            <a:pPr marL="265113" algn="just">
              <a:tabLst>
                <a:tab pos="11212513" algn="l"/>
              </a:tabLst>
            </a:pP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3869476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71979" y="452718"/>
            <a:ext cx="6375578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tabLst>
                <a:tab pos="11212513" algn="l"/>
              </a:tabLst>
            </a:pPr>
            <a:r>
              <a:rPr lang="es-PE" sz="3200" b="1" u="sng" dirty="0">
                <a:latin typeface="Bradley Hand ITC" panose="03070402050302030203" pitchFamily="66" charset="0"/>
              </a:rPr>
              <a:t>Análisis Económico:</a:t>
            </a:r>
          </a:p>
          <a:p>
            <a:pPr marL="265113" algn="just">
              <a:tabLst>
                <a:tab pos="11212513" algn="l"/>
              </a:tabLst>
            </a:pPr>
            <a:endParaRPr lang="es-PE" sz="1700" dirty="0" smtClean="0">
              <a:latin typeface="Bookman Old Style" panose="02050604050505020204" pitchFamily="18" charset="0"/>
            </a:endParaRPr>
          </a:p>
          <a:p>
            <a:pPr marL="265113" algn="just">
              <a:tabLst>
                <a:tab pos="11212513" algn="l"/>
              </a:tabLst>
            </a:pPr>
            <a:r>
              <a:rPr lang="es-PE" sz="1700" dirty="0" smtClean="0">
                <a:latin typeface="Bookman Old Style" panose="02050604050505020204" pitchFamily="18" charset="0"/>
              </a:rPr>
              <a:t>Según </a:t>
            </a:r>
            <a:r>
              <a:rPr lang="es-PE" sz="1700" dirty="0">
                <a:latin typeface="Bookman Old Style" panose="02050604050505020204" pitchFamily="18" charset="0"/>
              </a:rPr>
              <a:t>el Instituto Nacional de Estadística e Informática (INEI), la economía peruana creció 3.39% en Agosto, resultando la tasa más alta de éste año. Esto se dio gracias a la recuperación de sectores Servicios y Minería e hidrocarburos; donde el acumulado de Enero a Agosto, el PBI acumula una expansión de 2.14%.</a:t>
            </a:r>
          </a:p>
          <a:p>
            <a:pPr marL="265113" algn="just">
              <a:tabLst>
                <a:tab pos="11212513" algn="l"/>
              </a:tabLst>
            </a:pPr>
            <a:r>
              <a:rPr lang="es-PE" sz="1700" dirty="0">
                <a:latin typeface="Bookman Old Style" panose="02050604050505020204" pitchFamily="18" charset="0"/>
              </a:rPr>
              <a:t>En el mes de Julio del presente año, la U.N.I. organizó un Simposio Internacional en Gestión Minera (SIGEMIN 2019) donde mostraron que entre los años 2000 y 2018, el PBI </a:t>
            </a:r>
            <a:r>
              <a:rPr lang="es-PE" sz="1700" dirty="0" smtClean="0">
                <a:latin typeface="Bookman Old Style" panose="02050604050505020204" pitchFamily="18" charset="0"/>
              </a:rPr>
              <a:t>Per cápita  </a:t>
            </a:r>
            <a:r>
              <a:rPr lang="es-PE" sz="1700" dirty="0">
                <a:latin typeface="Bookman Old Style" panose="02050604050505020204" pitchFamily="18" charset="0"/>
              </a:rPr>
              <a:t>(ingreso promedio) del </a:t>
            </a:r>
            <a:r>
              <a:rPr lang="es-PE" sz="1700" dirty="0" smtClean="0">
                <a:latin typeface="Bookman Old Style" panose="02050604050505020204" pitchFamily="18" charset="0"/>
              </a:rPr>
              <a:t>Perú </a:t>
            </a:r>
            <a:r>
              <a:rPr lang="es-PE" sz="1700" dirty="0">
                <a:latin typeface="Bookman Old Style" panose="02050604050505020204" pitchFamily="18" charset="0"/>
              </a:rPr>
              <a:t>creció a una tasa promedio anual de 3.8%, siendo la tasa más alta entre los países de América de Sur y México.</a:t>
            </a:r>
          </a:p>
          <a:p>
            <a:pPr marL="265113" algn="just">
              <a:tabLst>
                <a:tab pos="11212513" algn="l"/>
              </a:tabLst>
            </a:pPr>
            <a:r>
              <a:rPr lang="es-PE" sz="1700" dirty="0">
                <a:latin typeface="Bookman Old Style" panose="02050604050505020204" pitchFamily="18" charset="0"/>
              </a:rPr>
              <a:t>Los analistas internacionales de Focus Economics emitieron un informe donde proyectan que el tipo de cambio en el Perú en este año sería de S/3.37 por dólar estadounidense y en el 2020 llegaría a S/3.34. Teniendo en cuenta que desde el 2016, el tipo de cambio comenzó a disminuir de S/3.373 a S/3.258 (2017) y a S/3.221 (2018).</a:t>
            </a:r>
          </a:p>
          <a:p>
            <a:pPr marL="265113" algn="just">
              <a:tabLst>
                <a:tab pos="11212513" algn="l"/>
              </a:tabLst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1965" t="14646" r="10707" b="59187"/>
          <a:stretch/>
        </p:blipFill>
        <p:spPr>
          <a:xfrm>
            <a:off x="7202310" y="1659467"/>
            <a:ext cx="4166360" cy="39059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360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16088" y="765667"/>
            <a:ext cx="573475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tabLst>
                <a:tab pos="11212513" algn="l"/>
              </a:tabLst>
            </a:pPr>
            <a:r>
              <a:rPr lang="es-PE" sz="2800" b="1" u="sng" dirty="0">
                <a:latin typeface="Bradley Hand ITC" panose="03070402050302030203" pitchFamily="66" charset="0"/>
              </a:rPr>
              <a:t>Análisis </a:t>
            </a:r>
            <a:r>
              <a:rPr lang="es-PE" sz="2800" b="1" u="sng" dirty="0" smtClean="0">
                <a:latin typeface="Bradley Hand ITC" panose="03070402050302030203" pitchFamily="66" charset="0"/>
              </a:rPr>
              <a:t>Tecnológico:</a:t>
            </a:r>
          </a:p>
          <a:p>
            <a:pPr marL="265113" algn="just">
              <a:tabLst>
                <a:tab pos="11212513" algn="l"/>
              </a:tabLst>
            </a:pPr>
            <a:r>
              <a:rPr lang="es-PE" dirty="0" smtClean="0">
                <a:latin typeface="Bookman Old Style" panose="02050604050505020204" pitchFamily="18" charset="0"/>
              </a:rPr>
              <a:t>En los últimos años en el sector tecnología ha ido aumentando en el Perú ya que en la mayoría de las personas lo emplean en su vida diaria; como por ejemplo, las redes sociales ya que siempre están conectados e informados de los sucesos que transcurren a diario. También tenemos las aplicaciones que descargan en sus celulares, esto hace que les facilite las actividades que tienen que hacer y/o satisfacer sus necesidades.</a:t>
            </a:r>
          </a:p>
          <a:p>
            <a:pPr marL="265113" algn="just">
              <a:tabLst>
                <a:tab pos="11212513" algn="l"/>
              </a:tabLst>
            </a:pPr>
            <a:r>
              <a:rPr lang="es-PE" dirty="0" smtClean="0">
                <a:latin typeface="Bookman Old Style" panose="02050604050505020204" pitchFamily="18" charset="0"/>
              </a:rPr>
              <a:t>Por otro lado, tenemos a las empresas que también están invirtiendo en tecnologías para la optimización de sus procesos y así ahorrar en costos.</a:t>
            </a:r>
          </a:p>
          <a:p>
            <a:pPr marL="265113" algn="just">
              <a:tabLst>
                <a:tab pos="11212513" algn="l"/>
              </a:tabLst>
            </a:pPr>
            <a:r>
              <a:rPr lang="es-PE" dirty="0" smtClean="0">
                <a:latin typeface="Bookman Old Style" panose="02050604050505020204" pitchFamily="18" charset="0"/>
              </a:rPr>
              <a:t>En consecuencia, toda empresa tiene que emplear la tecnología ya que así puede lograr adaptarse y cumplir con las necesidades de sus clientes.</a:t>
            </a:r>
            <a:endParaRPr lang="es-PE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4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98310" y="1136851"/>
            <a:ext cx="443653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 u="sng" dirty="0">
                <a:latin typeface="Bradley Hand ITC" panose="03070402050302030203" pitchFamily="66" charset="0"/>
              </a:rPr>
              <a:t>Análisis Ecológico:</a:t>
            </a:r>
          </a:p>
          <a:p>
            <a:pPr marL="265113" algn="just">
              <a:tabLst>
                <a:tab pos="11212513" algn="l"/>
              </a:tabLst>
            </a:pPr>
            <a:r>
              <a:rPr lang="es-PE" dirty="0">
                <a:latin typeface="Bookman Old Style" panose="02050604050505020204" pitchFamily="18" charset="0"/>
              </a:rPr>
              <a:t>En estos últimos años, las personas están tomando más conciencia con respecto al cuidado del medio ambiente; por ejemplo, están usando bolsas biodegradables o bolsas de tela para hacer sus compras. También las empresas están utilizando embaces </a:t>
            </a:r>
            <a:r>
              <a:rPr lang="es-PE" dirty="0" err="1">
                <a:latin typeface="Bookman Old Style" panose="02050604050505020204" pitchFamily="18" charset="0"/>
              </a:rPr>
              <a:t>ecoamigables</a:t>
            </a:r>
            <a:r>
              <a:rPr lang="es-PE" dirty="0">
                <a:latin typeface="Bookman Old Style" panose="02050604050505020204" pitchFamily="18" charset="0"/>
              </a:rPr>
              <a:t>; es decir que los componentes de estos embaces no generan un impacto fuerte de contaminación hacia el medio ambiente como lo hace el plástico, el </a:t>
            </a:r>
            <a:r>
              <a:rPr lang="es-PE" dirty="0" err="1">
                <a:latin typeface="Bookman Old Style" panose="02050604050505020204" pitchFamily="18" charset="0"/>
              </a:rPr>
              <a:t>tecnopor</a:t>
            </a:r>
            <a:r>
              <a:rPr lang="es-PE" dirty="0">
                <a:latin typeface="Bookman Old Style" panose="02050604050505020204" pitchFamily="18" charset="0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2542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38667" y="756061"/>
            <a:ext cx="535093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tabLst>
                <a:tab pos="11212513" algn="l"/>
              </a:tabLst>
            </a:pPr>
            <a:r>
              <a:rPr lang="es-PE" sz="2400" b="1" u="sng" dirty="0">
                <a:latin typeface="Bradley Hand ITC" panose="03070402050302030203" pitchFamily="66" charset="0"/>
              </a:rPr>
              <a:t>Análisis Legal:</a:t>
            </a:r>
          </a:p>
          <a:p>
            <a:pPr marL="265113" algn="just">
              <a:tabLst>
                <a:tab pos="11212513" algn="l"/>
              </a:tabLst>
            </a:pPr>
            <a:r>
              <a:rPr lang="es-PE" sz="2400" dirty="0">
                <a:latin typeface="Bookman Old Style" panose="02050604050505020204" pitchFamily="18" charset="0"/>
              </a:rPr>
              <a:t>En el año 2013, el Congreso de la República aprobó la implementación de la Ley de Promoción de la Alimentación Saludable (Ley N°30021); donde a partir del 17 de junio de 2019, todos los alimentos industrializados que se vendan en el Perú están obligados a llevar el etiquetado de advertencia en forma de octógonos que contengan altos niveles de azúcar, sodio o grasas saturadas.</a:t>
            </a:r>
          </a:p>
        </p:txBody>
      </p:sp>
    </p:spTree>
    <p:extLst>
      <p:ext uri="{BB962C8B-B14F-4D97-AF65-F5344CB8AC3E}">
        <p14:creationId xmlns:p14="http://schemas.microsoft.com/office/powerpoint/2010/main" val="24884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850</TotalTime>
  <Words>865</Words>
  <Application>Microsoft Office PowerPoint</Application>
  <PresentationFormat>Panorámica</PresentationFormat>
  <Paragraphs>59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Aharoni</vt:lpstr>
      <vt:lpstr>Arial</vt:lpstr>
      <vt:lpstr>Bookman Old Style</vt:lpstr>
      <vt:lpstr>Bradley Hand ITC</vt:lpstr>
      <vt:lpstr>Calibri</vt:lpstr>
      <vt:lpstr>Century Gothic</vt:lpstr>
      <vt:lpstr>Wingdings 3</vt:lpstr>
      <vt:lpstr>Ion</vt:lpstr>
      <vt:lpstr>Presentación de PowerPoint</vt:lpstr>
      <vt:lpstr> IDEA DE NEGOCIO :</vt:lpstr>
      <vt:lpstr>Presentación de PowerPoint</vt:lpstr>
      <vt:lpstr>MACROENTORNO : P. E. S. T. E . 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LAS 5 FUERZAS  DE PORTER :</vt:lpstr>
      <vt:lpstr>Poder de negociación de los clientes :</vt:lpstr>
      <vt:lpstr>Presentación de PowerPoint</vt:lpstr>
      <vt:lpstr>Presentación de PowerPoint</vt:lpstr>
      <vt:lpstr>CADENA DE VALOR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 DE NEGOCIO :</dc:title>
  <dc:creator>karina enciso ramos</dc:creator>
  <cp:lastModifiedBy>SANTA ROSA</cp:lastModifiedBy>
  <cp:revision>32</cp:revision>
  <cp:lastPrinted>2019-10-17T23:40:10Z</cp:lastPrinted>
  <dcterms:created xsi:type="dcterms:W3CDTF">2019-10-17T07:25:25Z</dcterms:created>
  <dcterms:modified xsi:type="dcterms:W3CDTF">2019-10-17T23:40:29Z</dcterms:modified>
</cp:coreProperties>
</file>